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57"/>
  </p:notesMasterIdLst>
  <p:sldIdLst>
    <p:sldId id="256" r:id="rId2"/>
    <p:sldId id="259" r:id="rId3"/>
    <p:sldId id="260" r:id="rId4"/>
    <p:sldId id="312" r:id="rId5"/>
    <p:sldId id="258" r:id="rId6"/>
    <p:sldId id="311" r:id="rId7"/>
    <p:sldId id="261" r:id="rId8"/>
    <p:sldId id="310" r:id="rId9"/>
    <p:sldId id="262" r:id="rId10"/>
    <p:sldId id="309" r:id="rId11"/>
    <p:sldId id="263" r:id="rId12"/>
    <p:sldId id="308" r:id="rId13"/>
    <p:sldId id="264" r:id="rId14"/>
    <p:sldId id="307" r:id="rId15"/>
    <p:sldId id="265" r:id="rId16"/>
    <p:sldId id="306" r:id="rId17"/>
    <p:sldId id="266" r:id="rId18"/>
    <p:sldId id="305" r:id="rId19"/>
    <p:sldId id="267" r:id="rId20"/>
    <p:sldId id="304" r:id="rId21"/>
    <p:sldId id="268" r:id="rId22"/>
    <p:sldId id="303" r:id="rId23"/>
    <p:sldId id="269" r:id="rId24"/>
    <p:sldId id="302" r:id="rId25"/>
    <p:sldId id="270" r:id="rId26"/>
    <p:sldId id="301" r:id="rId27"/>
    <p:sldId id="271" r:id="rId28"/>
    <p:sldId id="300" r:id="rId29"/>
    <p:sldId id="272" r:id="rId30"/>
    <p:sldId id="299" r:id="rId31"/>
    <p:sldId id="273" r:id="rId32"/>
    <p:sldId id="298" r:id="rId33"/>
    <p:sldId id="274" r:id="rId34"/>
    <p:sldId id="297" r:id="rId35"/>
    <p:sldId id="275" r:id="rId36"/>
    <p:sldId id="296" r:id="rId37"/>
    <p:sldId id="281" r:id="rId38"/>
    <p:sldId id="295" r:id="rId39"/>
    <p:sldId id="277" r:id="rId40"/>
    <p:sldId id="294" r:id="rId41"/>
    <p:sldId id="278" r:id="rId42"/>
    <p:sldId id="293" r:id="rId43"/>
    <p:sldId id="279" r:id="rId44"/>
    <p:sldId id="292" r:id="rId45"/>
    <p:sldId id="280" r:id="rId46"/>
    <p:sldId id="291" r:id="rId47"/>
    <p:sldId id="282" r:id="rId48"/>
    <p:sldId id="290" r:id="rId49"/>
    <p:sldId id="283" r:id="rId50"/>
    <p:sldId id="289" r:id="rId51"/>
    <p:sldId id="284" r:id="rId52"/>
    <p:sldId id="288" r:id="rId53"/>
    <p:sldId id="285" r:id="rId54"/>
    <p:sldId id="286" r:id="rId55"/>
    <p:sldId id="28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ovschi Alex" initials="MA" lastIdx="2" clrIdx="0">
    <p:extLst>
      <p:ext uri="{19B8F6BF-5375-455C-9EA6-DF929625EA0E}">
        <p15:presenceInfo xmlns:p15="http://schemas.microsoft.com/office/powerpoint/2012/main" userId="5e137086e81828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23461-8708-49F1-AE4E-B8E4A4D4FC57}" v="4" dt="2021-12-17T01:49:57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0750-D2E3-45FA-A738-3A97EC8A8E7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19164-10BA-436D-8BE2-068BB691F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86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2286000"/>
            <a:ext cx="7406640" cy="1066800"/>
          </a:xfrm>
        </p:spPr>
        <p:txBody>
          <a:bodyPr>
            <a:normAutofit/>
          </a:bodyPr>
          <a:lstStyle/>
          <a:p>
            <a:pPr algn="ctr"/>
            <a:r>
              <a:rPr lang="ro-RO" sz="4400" b="1" i="1" dirty="0">
                <a:latin typeface="Times New Roman" pitchFamily="18" charset="0"/>
                <a:cs typeface="Times New Roman" pitchFamily="18" charset="0"/>
              </a:rPr>
              <a:t>Alfabetul limbii române</a:t>
            </a:r>
            <a:endParaRPr lang="en-US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648200"/>
            <a:ext cx="7543800" cy="8382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Borza Rheea Maria </a:t>
            </a:r>
          </a:p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Clasa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a X-a B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3810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Liceul Ortodox ,,Episcop Roman Ciorogariu”</a:t>
            </a:r>
          </a:p>
        </p:txBody>
      </p:sp>
      <p:pic>
        <p:nvPicPr>
          <p:cNvPr id="6" name="tini_nacho_te_quiero_mas_official_video_mJY2_HIByoK-gucZ7AcK">
            <a:hlinkClick r:id="" action="ppaction://media"/>
            <a:extLst>
              <a:ext uri="{FF2B5EF4-FFF2-40B4-BE49-F238E27FC236}">
                <a16:creationId xmlns:a16="http://schemas.microsoft.com/office/drawing/2014/main" id="{E471008D-6B8C-465F-9D0F-132908BDC2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74512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Ee</a:t>
            </a:r>
            <a:endParaRPr lang="en-US" dirty="0"/>
          </a:p>
        </p:txBody>
      </p:sp>
      <p:pic>
        <p:nvPicPr>
          <p:cNvPr id="6146" name="Picture 2">
            <a:hlinkClick r:id="" action="ppaction://hlinkshowjump?jump=las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2083526" cy="294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054096" cy="305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0292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Robot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51054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Elefant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16962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Ff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61343"/>
            <a:ext cx="35814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8" y="1752600"/>
            <a:ext cx="2990088" cy="2990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474268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Acuarele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4942743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Floare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6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12088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Gg</a:t>
            </a:r>
            <a:endParaRPr lang="en-US" dirty="0"/>
          </a:p>
        </p:txBody>
      </p:sp>
      <p:pic>
        <p:nvPicPr>
          <p:cNvPr id="8194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365234" cy="3217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4" y="1752600"/>
            <a:ext cx="35052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48006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Elicopter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5105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Gogoși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9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94678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Hh</a:t>
            </a:r>
            <a:endParaRPr lang="en-US" dirty="0"/>
          </a:p>
        </p:txBody>
      </p:sp>
      <p:pic>
        <p:nvPicPr>
          <p:cNvPr id="9218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08" y="1752600"/>
            <a:ext cx="2986771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32279"/>
            <a:ext cx="260985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5105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Harpă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497463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Rață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211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Ii</a:t>
            </a:r>
            <a:endParaRPr lang="en-US" dirty="0"/>
          </a:p>
        </p:txBody>
      </p:sp>
      <p:pic>
        <p:nvPicPr>
          <p:cNvPr id="10242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2988383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64208"/>
            <a:ext cx="2971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463600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Inimă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483606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Aparat foto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Introducere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Alfabetul limbii române 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cuprinde 26 de litere cu </a:t>
            </a:r>
            <a:r>
              <a:rPr lang="ro-RO" sz="2400" i="1" dirty="0">
                <a:latin typeface="Times New Roman" pitchFamily="18" charset="0"/>
                <a:cs typeface="Times New Roman" pitchFamily="18" charset="0"/>
              </a:rPr>
              <a:t>caracter latin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, și 6 litere speciale, numite și </a:t>
            </a:r>
            <a:r>
              <a:rPr lang="ro-RO" sz="2400" i="1" dirty="0">
                <a:latin typeface="Times New Roman" pitchFamily="18" charset="0"/>
                <a:cs typeface="Times New Roman" pitchFamily="18" charset="0"/>
              </a:rPr>
              <a:t>diacritice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2296" indent="0">
              <a:buNone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Toate literele sunt perechi literă mare </a:t>
            </a:r>
            <a:r>
              <a:rPr lang="vi-V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majusculă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și literă mică </a:t>
            </a:r>
            <a:r>
              <a:rPr lang="vi-V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minusculă</a:t>
            </a:r>
            <a:r>
              <a:rPr lang="ro-RO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82296" indent="0">
              <a:buNone/>
            </a:pPr>
            <a:r>
              <a:rPr lang="it-IT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Cele cinci litere cu diacritice: Ăă, Ââ, Îî, Șș, Țț</a:t>
            </a:r>
            <a:r>
              <a:rPr lang="ro-RO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57600"/>
            <a:ext cx="5407152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6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45485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Jj</a:t>
            </a:r>
            <a:endParaRPr lang="en-US" dirty="0"/>
          </a:p>
        </p:txBody>
      </p:sp>
      <p:pic>
        <p:nvPicPr>
          <p:cNvPr id="12290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8608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4" y="1981200"/>
            <a:ext cx="3581400" cy="2754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5029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Câine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4953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Jaguar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2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7256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Kk </a:t>
            </a:r>
            <a:endParaRPr lang="en-US" dirty="0"/>
          </a:p>
        </p:txBody>
      </p:sp>
      <p:pic>
        <p:nvPicPr>
          <p:cNvPr id="13314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810000" cy="315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96376"/>
            <a:ext cx="3886200" cy="3252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492004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Koala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492004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Măr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98089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Ll</a:t>
            </a:r>
            <a:endParaRPr lang="en-US" dirty="0"/>
          </a:p>
        </p:txBody>
      </p:sp>
      <p:pic>
        <p:nvPicPr>
          <p:cNvPr id="14338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3654778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317551" cy="28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4876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Lămâie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8006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Copac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0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9579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Mm</a:t>
            </a:r>
            <a:endParaRPr lang="en-US" dirty="0"/>
          </a:p>
        </p:txBody>
      </p:sp>
      <p:pic>
        <p:nvPicPr>
          <p:cNvPr id="15362" name="Picture 2">
            <a:hlinkClick r:id="" action="ppaction://hlinkshowjump?jump=las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600200"/>
            <a:ext cx="3809999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64" y="1600200"/>
            <a:ext cx="3538824" cy="258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4567017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Iepure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4419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Mămăruță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82152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Nn</a:t>
            </a:r>
            <a:endParaRPr lang="en-US" dirty="0"/>
          </a:p>
        </p:txBody>
      </p:sp>
      <p:pic>
        <p:nvPicPr>
          <p:cNvPr id="16386" name="Picture 2">
            <a:hlinkClick r:id="" action="ppaction://hlinkshowjump?jump=las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28194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49530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Biberon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24" y="1743075"/>
            <a:ext cx="30575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4419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Nai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505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988308" cy="2991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9530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Vapor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48006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Avion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0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5117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Oo</a:t>
            </a:r>
            <a:endParaRPr lang="en-US" dirty="0"/>
          </a:p>
        </p:txBody>
      </p:sp>
      <p:pic>
        <p:nvPicPr>
          <p:cNvPr id="17410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3505200" cy="2400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4419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Ouă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29000" cy="3086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461965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Glob pământesc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94679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Pp</a:t>
            </a:r>
            <a:endParaRPr lang="en-US" dirty="0"/>
          </a:p>
        </p:txBody>
      </p:sp>
      <p:pic>
        <p:nvPicPr>
          <p:cNvPr id="18434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1242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5486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Pian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3810000" cy="2867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5181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Familie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5441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Qq</a:t>
            </a:r>
            <a:endParaRPr lang="en-US" dirty="0"/>
          </a:p>
        </p:txBody>
      </p:sp>
      <p:pic>
        <p:nvPicPr>
          <p:cNvPr id="19458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08" y="1676400"/>
            <a:ext cx="34290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4343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Qatar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454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4495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Frunză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4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7667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Rr</a:t>
            </a:r>
            <a:endParaRPr lang="en-US" dirty="0"/>
          </a:p>
        </p:txBody>
      </p:sp>
      <p:pic>
        <p:nvPicPr>
          <p:cNvPr id="23554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80320"/>
            <a:ext cx="2591375" cy="3297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2971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0760" y="5257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Inel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51816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Rochie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20773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Ss</a:t>
            </a:r>
            <a:endParaRPr lang="en-US" dirty="0"/>
          </a:p>
        </p:txBody>
      </p:sp>
      <p:pic>
        <p:nvPicPr>
          <p:cNvPr id="21506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33019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51816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Soare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981200"/>
            <a:ext cx="3505200" cy="292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5029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Nori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1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00720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85026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Tt</a:t>
            </a:r>
            <a:endParaRPr lang="en-US" dirty="0"/>
          </a:p>
        </p:txBody>
      </p:sp>
      <p:pic>
        <p:nvPicPr>
          <p:cNvPr id="22530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5974"/>
            <a:ext cx="3048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336" y="1905000"/>
            <a:ext cx="2971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4876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Tractor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4800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Pahar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85271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Uu</a:t>
            </a:r>
            <a:endParaRPr lang="en-US" dirty="0"/>
          </a:p>
        </p:txBody>
      </p:sp>
      <p:pic>
        <p:nvPicPr>
          <p:cNvPr id="24578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00250"/>
            <a:ext cx="3776663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32766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5257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Acadea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50292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Ureche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32224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Vv</a:t>
            </a:r>
            <a:endParaRPr lang="en-US" dirty="0"/>
          </a:p>
        </p:txBody>
      </p:sp>
      <p:pic>
        <p:nvPicPr>
          <p:cNvPr id="25602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2971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5181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Minge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51816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Vioară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6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62162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Ww</a:t>
            </a:r>
            <a:endParaRPr lang="en-US" dirty="0"/>
          </a:p>
        </p:txBody>
      </p:sp>
      <p:pic>
        <p:nvPicPr>
          <p:cNvPr id="26626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25146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450994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8768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Winnie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5076855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Ramură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9511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Xx</a:t>
            </a:r>
            <a:endParaRPr lang="en-US" dirty="0"/>
          </a:p>
        </p:txBody>
      </p:sp>
      <p:pic>
        <p:nvPicPr>
          <p:cNvPr id="27650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946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4686562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Xilofon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3048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488661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Biscuiți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3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Bb</a:t>
            </a:r>
            <a:endParaRPr lang="en-US" dirty="0"/>
          </a:p>
        </p:txBody>
      </p:sp>
      <p:pic>
        <p:nvPicPr>
          <p:cNvPr id="2050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288950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4669238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Barcă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6946" y="4724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Mașină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6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9869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Yy</a:t>
            </a:r>
            <a:endParaRPr lang="en-US" dirty="0"/>
          </a:p>
        </p:txBody>
      </p:sp>
      <p:pic>
        <p:nvPicPr>
          <p:cNvPr id="29699" name="Picture 3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3401069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50292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Yoga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95856"/>
            <a:ext cx="3657600" cy="29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7400" y="495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Cărți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2391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376" y="342115"/>
            <a:ext cx="6400800" cy="2286000"/>
          </a:xfrm>
        </p:spPr>
        <p:txBody>
          <a:bodyPr/>
          <a:lstStyle/>
          <a:p>
            <a:pPr algn="ctr"/>
            <a:r>
              <a:rPr lang="ro-RO" dirty="0"/>
              <a:t>Zz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06A14-B9DE-4367-ADFF-9008F7D58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400" y="5884246"/>
            <a:ext cx="4635792" cy="379780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hlinkClick r:id="" action="ppaction://hlinkshowjump?jump=endshow"/>
              </a:rPr>
              <a:t>Terminat</a:t>
            </a:r>
            <a:endParaRPr lang="en-US" dirty="0"/>
          </a:p>
        </p:txBody>
      </p:sp>
      <p:pic>
        <p:nvPicPr>
          <p:cNvPr id="28674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50" y="1468618"/>
            <a:ext cx="3429000" cy="280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23" y="1439169"/>
            <a:ext cx="3778803" cy="2806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47244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Zebră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4648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Fulger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5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70000" lnSpcReduction="20000"/>
          </a:bodyPr>
          <a:lstStyle/>
          <a:p>
            <a:pPr indent="-283210"/>
            <a:r>
              <a:rPr lang="en-US" dirty="0">
                <a:hlinkClick r:id="" action="ppaction://hlinkshowjump?jump=endshow"/>
              </a:rPr>
              <a:t>Ai </a:t>
            </a:r>
            <a:r>
              <a:rPr lang="en-US" dirty="0" err="1">
                <a:hlinkClick r:id="" action="ppaction://hlinkshowjump?jump=endshow"/>
              </a:rPr>
              <a:t>Terminat</a:t>
            </a:r>
            <a:r>
              <a:rPr lang="en-US" dirty="0">
                <a:hlinkClick r:id="" action="ppaction://hlinkshowjump?jump=endshow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7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0E89-F09D-43DF-9363-1884C787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Gresit</a:t>
            </a:r>
            <a:r>
              <a:rPr lang="en-US" dirty="0"/>
              <a:t>! Mai </a:t>
            </a:r>
            <a:r>
              <a:rPr lang="en-US" dirty="0" err="1"/>
              <a:t>incearca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2024C-F49F-4473-9FDD-3C904EE2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5867400"/>
            <a:ext cx="1764792" cy="4572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hlinkClick r:id="" action="ppaction://hlinkshowjump?jump=lastslideviewed"/>
              </a:rPr>
              <a:t>Inapoi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9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5626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Cc</a:t>
            </a:r>
            <a:endParaRPr lang="en-US" dirty="0"/>
          </a:p>
        </p:txBody>
      </p:sp>
      <p:pic>
        <p:nvPicPr>
          <p:cNvPr id="4098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77548"/>
            <a:ext cx="28956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676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Curcubeu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89" y="2438400"/>
            <a:ext cx="3047998" cy="2543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16002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Umbrelă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53C9-54F8-45E7-A247-35AC76D0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Raspuns</a:t>
            </a:r>
            <a:r>
              <a:rPr lang="en-US" dirty="0"/>
              <a:t> </a:t>
            </a:r>
            <a:r>
              <a:rPr lang="en-US" dirty="0" err="1"/>
              <a:t>Corect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7B3-0D72-4EFE-84C5-39C673F2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30" y="5715000"/>
            <a:ext cx="1993392" cy="45720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indent="-283210"/>
            <a:r>
              <a:rPr lang="en-US" dirty="0" err="1">
                <a:hlinkClick r:id="" action="ppaction://hlinkshowjump?jump=nextslide"/>
              </a:rPr>
              <a:t>Inainte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2998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Dd</a:t>
            </a:r>
            <a:endParaRPr lang="en-US" dirty="0"/>
          </a:p>
        </p:txBody>
      </p:sp>
      <p:pic>
        <p:nvPicPr>
          <p:cNvPr id="5122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08" y="1670405"/>
            <a:ext cx="28194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895600" cy="2826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44958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Delfin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435065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Orgă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6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228</TotalTime>
  <Words>261</Words>
  <Application>Microsoft Office PowerPoint</Application>
  <PresentationFormat>On-screen Show (4:3)</PresentationFormat>
  <Paragraphs>141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Calibri</vt:lpstr>
      <vt:lpstr>Gill Sans MT</vt:lpstr>
      <vt:lpstr>Times New Roman</vt:lpstr>
      <vt:lpstr>Verdana</vt:lpstr>
      <vt:lpstr>Wingdings 2</vt:lpstr>
      <vt:lpstr>Solstice</vt:lpstr>
      <vt:lpstr>Alfabetul limbii române</vt:lpstr>
      <vt:lpstr>Introducere</vt:lpstr>
      <vt:lpstr>Aa</vt:lpstr>
      <vt:lpstr>Raspuns Corect!</vt:lpstr>
      <vt:lpstr>Bb</vt:lpstr>
      <vt:lpstr>Raspuns Corect!</vt:lpstr>
      <vt:lpstr>Cc</vt:lpstr>
      <vt:lpstr>Raspuns Corect!</vt:lpstr>
      <vt:lpstr>Dd</vt:lpstr>
      <vt:lpstr>Raspuns Corect!</vt:lpstr>
      <vt:lpstr>Ee</vt:lpstr>
      <vt:lpstr>Raspuns Corect!</vt:lpstr>
      <vt:lpstr>Ff</vt:lpstr>
      <vt:lpstr>Raspuns Corect!</vt:lpstr>
      <vt:lpstr>Gg</vt:lpstr>
      <vt:lpstr>Raspuns Corect!</vt:lpstr>
      <vt:lpstr>Hh</vt:lpstr>
      <vt:lpstr>Raspuns Corect!</vt:lpstr>
      <vt:lpstr>Ii</vt:lpstr>
      <vt:lpstr>Raspuns Corect!</vt:lpstr>
      <vt:lpstr>Jj</vt:lpstr>
      <vt:lpstr>Raspuns Corect!</vt:lpstr>
      <vt:lpstr>Kk </vt:lpstr>
      <vt:lpstr>Raspuns Corect!</vt:lpstr>
      <vt:lpstr>Ll</vt:lpstr>
      <vt:lpstr>Raspuns Corect!</vt:lpstr>
      <vt:lpstr>Mm</vt:lpstr>
      <vt:lpstr>Raspuns Corect!</vt:lpstr>
      <vt:lpstr>Nn</vt:lpstr>
      <vt:lpstr>Raspuns Corect!</vt:lpstr>
      <vt:lpstr>Oo</vt:lpstr>
      <vt:lpstr>Raspuns Corect!</vt:lpstr>
      <vt:lpstr>Pp</vt:lpstr>
      <vt:lpstr>Raspuns Corect!</vt:lpstr>
      <vt:lpstr>Qq</vt:lpstr>
      <vt:lpstr>Raspuns Corect!</vt:lpstr>
      <vt:lpstr>Rr</vt:lpstr>
      <vt:lpstr>Raspuns Corect!</vt:lpstr>
      <vt:lpstr>Ss</vt:lpstr>
      <vt:lpstr>Raspuns Corect!</vt:lpstr>
      <vt:lpstr>Tt</vt:lpstr>
      <vt:lpstr>Raspuns Corect!</vt:lpstr>
      <vt:lpstr>Uu</vt:lpstr>
      <vt:lpstr>Raspuns Corect!</vt:lpstr>
      <vt:lpstr>Vv</vt:lpstr>
      <vt:lpstr>Raspuns Corect!</vt:lpstr>
      <vt:lpstr>Ww</vt:lpstr>
      <vt:lpstr>Raspuns Corect!</vt:lpstr>
      <vt:lpstr>Xx</vt:lpstr>
      <vt:lpstr>Raspuns Corect!</vt:lpstr>
      <vt:lpstr>Yy</vt:lpstr>
      <vt:lpstr>Raspuns Corect!</vt:lpstr>
      <vt:lpstr>Zz</vt:lpstr>
      <vt:lpstr>Raspuns Corect!</vt:lpstr>
      <vt:lpstr>Raspuns Gresit! Mai incearca!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Alfabetul limbii române</dc:title>
  <dc:creator>user</dc:creator>
  <cp:lastModifiedBy>Micovschi Alex</cp:lastModifiedBy>
  <cp:revision>45</cp:revision>
  <dcterms:created xsi:type="dcterms:W3CDTF">2006-08-16T00:00:00Z</dcterms:created>
  <dcterms:modified xsi:type="dcterms:W3CDTF">2021-12-17T02:04:44Z</dcterms:modified>
</cp:coreProperties>
</file>